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5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2.xml.rels" ContentType="application/vnd.openxmlformats-package.relationships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2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32.jpeg" ContentType="image/jpeg"/>
  <Override PartName="/ppt/media/image31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jpeg" ContentType="image/jpeg"/>
  <Override PartName="/ppt/media/image25.jpeg" ContentType="image/jpeg"/>
  <Override PartName="/ppt/media/image24.png" ContentType="image/png"/>
  <Override PartName="/ppt/media/image9.png" ContentType="image/png"/>
  <Override PartName="/ppt/media/image10.png" ContentType="image/png"/>
  <Override PartName="/ppt/media/image13.jpeg" ContentType="image/jpeg"/>
  <Override PartName="/ppt/media/image23.png" ContentType="image/png"/>
  <Override PartName="/ppt/media/image8.png" ContentType="image/png"/>
  <Override PartName="/ppt/media/image2.png" ContentType="image/png"/>
  <Override PartName="/ppt/media/image22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3.png" ContentType="image/png"/>
  <Override PartName="/ppt/media/image4.png" ContentType="image/png"/>
  <Override PartName="/ppt/media/image11.jpeg" ContentType="image/jpeg"/>
  <Override PartName="/ppt/media/image12.jpeg" ContentType="image/jpeg"/>
  <Override PartName="/ppt/media/image19.png" ContentType="image/png"/>
  <Override PartName="/ppt/media/image14.png" ContentType="image/png"/>
  <Override PartName="/ppt/media/image7.jpeg" ContentType="image/jpe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5.png" ContentType="image/png"/>
  <Override PartName="/ppt/media/image20.png" ContentType="image/png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
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99638696-04EB-4DC8-AC59-C03AC37C53B6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2F8DF76-F8A6-403A-954E-3930BA96831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74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fld id="{F504DA4D-0CFB-48D8-9FCF-6FB82B1EBB94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fld id="{99191F17-3578-4BDF-BCA4-85D8EEEA851D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fld id="{1C094DED-4E7A-488C-B63C-43192FD8A8CE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fld id="{29BD92C6-C29A-470E-9C6B-A9E8BBC6F825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fld id="{266D1FB3-5AC5-4B67-BA61-D8EE81B22072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4F9CB400-5A6A-4A01-99B2-7D29671DAEC0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87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9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6614BDD-A850-4BB8-8385-CA64E076601B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90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3EF6752-89D7-4752-B411-2321CF9B12F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93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568D216-7C38-4DC0-B89A-57515CC9908E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96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F76764CC-A3C5-415F-A6DA-DF08EAE7102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50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52CCB93-507E-4C35-9AE1-84631D20E965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99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FDD5298-2383-44EC-BBD5-B6A9EB5D6CB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02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5C776DF-4039-485D-B1B5-26D6AD4419B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05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331D2AD-BD99-433A-B8C2-3A4A3C4D444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08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372966B-081A-44CD-8A0E-008CFB75D620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11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39AD052-E8A7-49EE-A465-2ECE0ECAA8CB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14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4D6B68F-632D-4078-A2AD-A33FB0B40FD1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17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33AFFB65-98B1-46A7-97A7-2D930BE7B4F0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53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3293B72-7F64-49C5-99B7-E09A40F5DA7B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56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Calabash jest frameworkiem umozliwiajacyjm pisanie automatycznych testow akceptacyjnych UI w Cucumber na platformy iOS i Android. Co wiecej, jest zintegrowany z Xamarinem. Mozna polaczyc go z Xamarin Test cloud co pozwala uruchamiac na sektki ur\zadzen.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269DCC6-71C0-4191-ACA4-30CF0C9A5439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59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Calabash jest frameworkiem umozliwiajacyjm pisanie automatycznych testow akceptacyjnych UI w Cucumber na platformy iOS i Android. Co wiecej, jest zintegrowany z Xamarinem. Mozna polaczyc go z Xamarin Test cloud co pozwala uruchamiac na sektki ur\zadzen.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EF69965-4F55-43DE-9049-336CB98827E6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62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Calabash jest frameworkiem umozliwiajacyjm pisanie automatycznych testow akceptacyjnych UI w Cucumber na platformy iOS i Android. Co wiecej, jest zintegrowany z Xamarinem. Mozna polaczyc go z Xamarin Test cloud co pozwala uruchamiac na sektki ur\zadzen.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62237DB-5322-4F6B-A357-43CB5CC34E8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65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Calabash jest frameworkiem umozliwiajacyjm pisanie automatycznych testow akceptacyjnych UI w Cucumber na platformy iOS i Android. Co wiecej, jest zintegrowany z Xamarinem. Mozna polaczyc go z Xamarin Test cloud co pozwala uruchamiac na sektki ur\zadzen.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54AC2C9-AD56-4FD8-BE32-9D77B230471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68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9761152-2CE0-496D-A367-824E8E212D3A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71" name="TextShape 3"/>
          <p:cNvSpPr txBox="1"/>
          <p:nvPr/>
        </p:nvSpPr>
        <p:spPr>
          <a:xfrm>
            <a:off x="0" y="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85800" y="1597680"/>
            <a:ext cx="7772040" cy="5110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800" y="1597680"/>
            <a:ext cx="7772040" cy="5110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tIns="91440" bIns="9144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tIns="91440" bIns="91440"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tIns="91440" bIns="91440"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041CD0A-C256-43CA-A86B-D15622E3A048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Outline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urt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Ou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tlin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tIns="91440" bIns="9144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tIns="91440" bIns="91440"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tIns="91440" bIns="91440"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D7EAC14-09B6-44F5-9B64-60EF9A30F63C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jpeg"/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image" Target="../media/image26.jpe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8" Type="http://schemas.openxmlformats.org/officeDocument/2006/relationships/slideLayout" Target="../slideLayouts/slideLayout13.xml"/><Relationship Id="rId9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://bit.ly/28QRInW" TargetMode="Externa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685800" y="1597680"/>
            <a:ext cx="7772040" cy="11023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TextShape 2"/>
          <p:cNvSpPr txBox="1"/>
          <p:nvPr/>
        </p:nvSpPr>
        <p:spPr>
          <a:xfrm>
            <a:off x="1371600" y="2914560"/>
            <a:ext cx="6400440" cy="13140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413280" y="3996360"/>
            <a:ext cx="842004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Micha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413280" y="4338000"/>
            <a:ext cx="826920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 każdym programie jest jeszcze jeden błąd…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7" name="Shape 92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pic>
        <p:nvPicPr>
          <p:cNvPr id="88" name="Shape 93" descr=""/>
          <p:cNvPicPr/>
          <p:nvPr/>
        </p:nvPicPr>
        <p:blipFill>
          <a:blip r:embed="rId2"/>
          <a:stretch/>
        </p:blipFill>
        <p:spPr>
          <a:xfrm>
            <a:off x="0" y="14400"/>
            <a:ext cx="9143640" cy="5114520"/>
          </a:xfrm>
          <a:prstGeom prst="rect">
            <a:avLst/>
          </a:prstGeom>
          <a:ln>
            <a:noFill/>
          </a:ln>
        </p:spPr>
      </p:pic>
      <p:pic>
        <p:nvPicPr>
          <p:cNvPr id="89" name="Shape 94" descr=""/>
          <p:cNvPicPr/>
          <p:nvPr/>
        </p:nvPicPr>
        <p:blipFill>
          <a:blip r:embed="rId3"/>
          <a:stretch/>
        </p:blipFill>
        <p:spPr>
          <a:xfrm>
            <a:off x="0" y="14400"/>
            <a:ext cx="9143640" cy="511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298440" y="529560"/>
            <a:ext cx="8229240" cy="939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Espresso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9C9BFC8A-8B24-405B-A062-C8949F22D4B0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2" name="TextShape 6"/>
          <p:cNvSpPr txBox="1"/>
          <p:nvPr/>
        </p:nvSpPr>
        <p:spPr>
          <a:xfrm>
            <a:off x="405720" y="1280160"/>
            <a:ext cx="8369280" cy="3314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Stworzone po to by pisać zwięzłe, piękne i niezawodne testy interfejsu użytkownika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Shape 211" descr=""/>
          <p:cNvPicPr/>
          <p:nvPr/>
        </p:nvPicPr>
        <p:blipFill>
          <a:blip r:embed="rId1"/>
          <a:stretch/>
        </p:blipFill>
        <p:spPr>
          <a:xfrm>
            <a:off x="2325240" y="1802520"/>
            <a:ext cx="4880160" cy="271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7" dur="indefinite" restart="never" nodeType="tmRoot">
          <p:childTnLst>
            <p:seq>
              <p:cTn id="68" dur="indefinite" nodeType="mainSeq"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96840" y="697680"/>
            <a:ext cx="8950320" cy="3394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Espresso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podstawowy punkt wejścia do frameworku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fld id="{B34F006D-D71E-4289-85F8-87FADC10029B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56" name="Shape 219" descr=""/>
          <p:cNvPicPr/>
          <p:nvPr/>
        </p:nvPicPr>
        <p:blipFill>
          <a:blip r:embed="rId1"/>
          <a:srcRect l="0" t="0" r="57306" b="0"/>
          <a:stretch/>
        </p:blipFill>
        <p:spPr>
          <a:xfrm>
            <a:off x="529920" y="3985200"/>
            <a:ext cx="3470040" cy="78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4" dur="indefinite" restart="never" nodeType="tmRoot">
          <p:childTnLst>
            <p:seq>
              <p:cTn id="7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96840" y="697680"/>
            <a:ext cx="8950320" cy="3394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Espresso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podstawowy punkt wejścia do frameworku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ViewMatchers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pozwalają wyszukiwać widoki po podanym warunku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0304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fld id="{27ABFBD5-BE6D-417D-AB5E-8A33586B7C9C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59" name="Shape 227" descr=""/>
          <p:cNvPicPr/>
          <p:nvPr/>
        </p:nvPicPr>
        <p:blipFill>
          <a:blip r:embed="rId1"/>
          <a:srcRect l="0" t="0" r="57306" b="0"/>
          <a:stretch/>
        </p:blipFill>
        <p:spPr>
          <a:xfrm>
            <a:off x="529920" y="3985200"/>
            <a:ext cx="3470040" cy="78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6" dur="indefinite" restart="never" nodeType="tmRoot">
          <p:childTnLst>
            <p:seq>
              <p:cTn id="7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96840" y="697680"/>
            <a:ext cx="8950320" cy="3394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Espresso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podstawowy punkt wejścia do frameworku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ViewMatchers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pozwalają wyszukiwać widoki po podanym warunku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ViewActions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pozwalają wykonywać akcje na widokach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fld id="{B5587FF8-0F31-41BC-A382-79A87C586212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62" name="Shape 235" descr=""/>
          <p:cNvPicPr/>
          <p:nvPr/>
        </p:nvPicPr>
        <p:blipFill>
          <a:blip r:embed="rId1"/>
          <a:srcRect l="0" t="0" r="57306" b="0"/>
          <a:stretch/>
        </p:blipFill>
        <p:spPr>
          <a:xfrm>
            <a:off x="529920" y="3985200"/>
            <a:ext cx="3470040" cy="78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8" dur="indefinite" restart="never" nodeType="tmRoot">
          <p:childTnLst>
            <p:seq>
              <p:cTn id="7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96840" y="697680"/>
            <a:ext cx="8950320" cy="3394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Espresso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podstawowy punkt wejścia do frameworku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ViewMatchers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pozwalają wyszukiwać widoki po podanym warunku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ViewActions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pozwalają wykonywać akcje na widokach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ViewAssertions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pozwalają zapisywać “wymagania” względem                  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                            widoków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fld id="{FB127C5C-AED4-44C0-BE33-5CEBAA5667DE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65" name="Shape 243" descr=""/>
          <p:cNvPicPr/>
          <p:nvPr/>
        </p:nvPicPr>
        <p:blipFill>
          <a:blip r:embed="rId1"/>
          <a:srcRect l="0" t="0" r="57306" b="0"/>
          <a:stretch/>
        </p:blipFill>
        <p:spPr>
          <a:xfrm>
            <a:off x="529920" y="3985200"/>
            <a:ext cx="3470040" cy="78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0" dur="indefinite" restart="never" nodeType="tmRoot">
          <p:childTnLst>
            <p:seq>
              <p:cTn id="8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96840" y="697680"/>
            <a:ext cx="8950320" cy="3394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Espresso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podstawowy punkt wejścia do frameworku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ViewMatchers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pozwalają wyszukiwać widoki po podanym warunku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ViewActions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pozwalają wykonywać akcje na widokach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ViewAssertions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pozwalają zapisywać “wymagania” względem                  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                            widoków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ViewInteraction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- obiekt pośredni interakcji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13932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TextShape 2"/>
          <p:cNvSpPr txBox="1"/>
          <p:nvPr/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fld id="{2CC1CB59-1E45-4EB2-88FB-9A9F457F713A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68" name="Shape 251" descr=""/>
          <p:cNvPicPr/>
          <p:nvPr/>
        </p:nvPicPr>
        <p:blipFill>
          <a:blip r:embed="rId1"/>
          <a:stretch/>
        </p:blipFill>
        <p:spPr>
          <a:xfrm>
            <a:off x="529920" y="3985200"/>
            <a:ext cx="8129520" cy="781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2" dur="indefinite" restart="never" nodeType="tmRoot">
          <p:childTnLst>
            <p:seq>
              <p:cTn id="8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TextShape 2"/>
          <p:cNvSpPr txBox="1"/>
          <p:nvPr/>
        </p:nvSpPr>
        <p:spPr>
          <a:xfrm>
            <a:off x="312120" y="2082960"/>
            <a:ext cx="8229240" cy="939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Piszemy testy!!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EB7AA473-EE2C-4AFF-848F-F2A907FDCE61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84" dur="indefinite" restart="never" nodeType="tmRoot">
          <p:childTnLst>
            <p:seq>
              <p:cTn id="85" dur="indefinite" nodeType="mainSeq">
                <p:childTnLst>
                  <p:par>
                    <p:cTn id="86" fill="hold">
                      <p:stCondLst>
                        <p:cond delay="0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TextShape 2"/>
          <p:cNvSpPr txBox="1"/>
          <p:nvPr/>
        </p:nvSpPr>
        <p:spPr>
          <a:xfrm>
            <a:off x="298440" y="529560"/>
            <a:ext cx="8229240" cy="78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Przydatne wzorce projektowe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C3AA5FD5-748E-4DD8-A8AC-1BCA49676850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9" name="CustomShape 6"/>
          <p:cNvSpPr/>
          <p:nvPr/>
        </p:nvSpPr>
        <p:spPr>
          <a:xfrm>
            <a:off x="298440" y="1248480"/>
            <a:ext cx="8643240" cy="230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Page Object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72520">
              <a:lnSpc>
                <a:spcPct val="100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Metody publiczne odpowiadają akcjom które są dostępne na ekranie,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72520">
              <a:lnSpc>
                <a:spcPct val="100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Nie powinno się wystawiać „na zewnątrz” struktury ekranu(kontrolek etc.)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72520">
              <a:lnSpc>
                <a:spcPct val="100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Nie powinno się wykonywać w nich asercji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72520">
              <a:lnSpc>
                <a:spcPct val="100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Metody mogą zwracać inne PageObject’y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72520">
              <a:lnSpc>
                <a:spcPct val="100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Nie muszą reprezentować całej strony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dur="indefinite" nodeType="mainSeq"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7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TextShape 2"/>
          <p:cNvSpPr txBox="1"/>
          <p:nvPr/>
        </p:nvSpPr>
        <p:spPr>
          <a:xfrm>
            <a:off x="298440" y="529560"/>
            <a:ext cx="8229240" cy="78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Przydatne wzorce projektowe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A58EF036-3A35-4B8E-AD32-763BE908C2D6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85" name="CustomShape 6"/>
          <p:cNvSpPr/>
          <p:nvPr/>
        </p:nvSpPr>
        <p:spPr>
          <a:xfrm>
            <a:off x="298440" y="1248480"/>
            <a:ext cx="8643240" cy="175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Object Geanie / Object Mother / Object Factory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Celem tego wzorca jest dostarczenie złożonych obiektów, które są już odpowiednio zainicjalizowane.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Dzięki temu nasze testy nie muszą zaciemniać swojego celu zbędną inicjalizacją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8" dur="indefinite" restart="never" nodeType="tmRoot">
          <p:childTnLst>
            <p:seq>
              <p:cTn id="99" dur="indefinite" nodeType="mainSeq">
                <p:childTnLst>
                  <p:par>
                    <p:cTn id="100" fill="hold">
                      <p:stCondLst>
                        <p:cond delay="0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4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TextShape 2"/>
          <p:cNvSpPr txBox="1"/>
          <p:nvPr/>
        </p:nvSpPr>
        <p:spPr>
          <a:xfrm>
            <a:off x="298440" y="529560"/>
            <a:ext cx="8229240" cy="78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Przydatne wzorce projektowe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3A23B22A-402E-473A-BD32-3BC79148FC26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298440" y="1248480"/>
            <a:ext cx="8643240" cy="286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Transporter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Jego celem jest izolacja kodu odpowiedzialnego za nawigację do odpowiednich miejsc w aplikacji.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Poprzez izolację kodu nawigacji pozwala zmniejszyć do minimum ilość miejsc wymagających edycji po zmianie struktury UI. Jednocześnie pozwala poprawić czytelność kodu.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5" dur="indefinite" restart="never" nodeType="tmRoot">
          <p:childTnLst>
            <p:seq>
              <p:cTn id="106" dur="indefinite" nodeType="mainSeq">
                <p:childTnLst>
                  <p:par>
                    <p:cTn id="107" fill="hold">
                      <p:stCondLst>
                        <p:cond delay="0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298440" y="529560"/>
            <a:ext cx="8229240" cy="939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Witamy</a:t>
            </a: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TextShape 3"/>
          <p:cNvSpPr txBox="1"/>
          <p:nvPr/>
        </p:nvSpPr>
        <p:spPr>
          <a:xfrm>
            <a:off x="300240" y="3192840"/>
            <a:ext cx="2169720" cy="1207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Janina Adamiec,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Quality Assurance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Engineer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4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5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TextShape 6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5759198D-3DBF-4980-B018-12A7C31C3921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6" name="CustomShape 7"/>
          <p:cNvSpPr/>
          <p:nvPr/>
        </p:nvSpPr>
        <p:spPr>
          <a:xfrm>
            <a:off x="2607120" y="3192840"/>
            <a:ext cx="1936800" cy="108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Mateusz Boś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Mobile Software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Engineer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8"/>
          <p:cNvSpPr/>
          <p:nvPr/>
        </p:nvSpPr>
        <p:spPr>
          <a:xfrm>
            <a:off x="4877280" y="3215880"/>
            <a:ext cx="1936800" cy="108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Michał Górski,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Mobile Software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Engineer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Shape 109" descr=""/>
          <p:cNvPicPr/>
          <p:nvPr/>
        </p:nvPicPr>
        <p:blipFill>
          <a:blip r:embed=""/>
          <a:stretch/>
        </p:blipFill>
        <p:spPr>
          <a:xfrm>
            <a:off x="300240" y="1766160"/>
            <a:ext cx="1331640" cy="1331640"/>
          </a:xfrm>
          <a:prstGeom prst="rect">
            <a:avLst/>
          </a:prstGeom>
          <a:ln>
            <a:noFill/>
          </a:ln>
        </p:spPr>
      </p:pic>
      <p:pic>
        <p:nvPicPr>
          <p:cNvPr id="99" name="Shape 110" descr=""/>
          <p:cNvPicPr/>
          <p:nvPr/>
        </p:nvPicPr>
        <p:blipFill>
          <a:blip r:embed="rId1"/>
          <a:stretch/>
        </p:blipFill>
        <p:spPr>
          <a:xfrm>
            <a:off x="2607120" y="1766160"/>
            <a:ext cx="1331640" cy="1331640"/>
          </a:xfrm>
          <a:prstGeom prst="rect">
            <a:avLst/>
          </a:prstGeom>
          <a:ln>
            <a:noFill/>
          </a:ln>
        </p:spPr>
      </p:pic>
      <p:pic>
        <p:nvPicPr>
          <p:cNvPr id="100" name="Shape 111" descr=""/>
          <p:cNvPicPr/>
          <p:nvPr/>
        </p:nvPicPr>
        <p:blipFill>
          <a:blip r:embed="rId2"/>
          <a:stretch/>
        </p:blipFill>
        <p:spPr>
          <a:xfrm>
            <a:off x="7202880" y="1766160"/>
            <a:ext cx="1331640" cy="1331640"/>
          </a:xfrm>
          <a:prstGeom prst="rect">
            <a:avLst/>
          </a:prstGeom>
          <a:ln>
            <a:noFill/>
          </a:ln>
        </p:spPr>
      </p:pic>
      <p:pic>
        <p:nvPicPr>
          <p:cNvPr id="101" name="Shape 112" descr=""/>
          <p:cNvPicPr/>
          <p:nvPr/>
        </p:nvPicPr>
        <p:blipFill>
          <a:blip r:embed="rId3"/>
          <a:stretch/>
        </p:blipFill>
        <p:spPr>
          <a:xfrm>
            <a:off x="4877280" y="1766160"/>
            <a:ext cx="1331640" cy="1331640"/>
          </a:xfrm>
          <a:prstGeom prst="rect">
            <a:avLst/>
          </a:prstGeom>
          <a:ln>
            <a:noFill/>
          </a:ln>
        </p:spPr>
      </p:pic>
      <p:sp>
        <p:nvSpPr>
          <p:cNvPr id="102" name="TextShape 9"/>
          <p:cNvSpPr txBox="1"/>
          <p:nvPr/>
        </p:nvSpPr>
        <p:spPr>
          <a:xfrm>
            <a:off x="6973920" y="3192840"/>
            <a:ext cx="2169720" cy="1207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Piotr Szczęsny,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Quality Assurance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Engineer</a:t>
            </a:r>
            <a:r>
              <a:rPr b="0" lang="en-US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4"/>
          <a:stretch/>
        </p:blipFill>
        <p:spPr>
          <a:xfrm>
            <a:off x="300240" y="1766160"/>
            <a:ext cx="1342800" cy="1342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TextShape 2"/>
          <p:cNvSpPr txBox="1"/>
          <p:nvPr/>
        </p:nvSpPr>
        <p:spPr>
          <a:xfrm>
            <a:off x="298440" y="529560"/>
            <a:ext cx="8229240" cy="78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Przydatne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2D0B343E-FA5C-47C4-9844-2F3467CF345D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7" name="CustomShape 6"/>
          <p:cNvSpPr/>
          <p:nvPr/>
        </p:nvSpPr>
        <p:spPr>
          <a:xfrm>
            <a:off x="298440" y="1248480"/>
            <a:ext cx="8643240" cy="147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Custom assertion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Zwiększa czytelność kodu.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2" dur="indefinite" restart="never" nodeType="tmRoot">
          <p:childTnLst>
            <p:seq>
              <p:cTn id="113" dur="indefinite" nodeType="mainSeq">
                <p:childTnLst>
                  <p:par>
                    <p:cTn id="114" fill="hold">
                      <p:stCondLst>
                        <p:cond delay="0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TextShape 2"/>
          <p:cNvSpPr txBox="1"/>
          <p:nvPr/>
        </p:nvSpPr>
        <p:spPr>
          <a:xfrm>
            <a:off x="312120" y="2082960"/>
            <a:ext cx="8229240" cy="939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Refaktorujemy testy!!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CEC05D80-2BEE-466E-B7A2-31DBC062F17C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19" dur="indefinite" restart="never" nodeType="tmRoot">
          <p:childTnLst>
            <p:seq>
              <p:cTn id="120" dur="indefinite" nodeType="mainSeq">
                <p:childTnLst>
                  <p:par>
                    <p:cTn id="121" fill="hold">
                      <p:stCondLst>
                        <p:cond delay="0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TextShape 2"/>
          <p:cNvSpPr txBox="1"/>
          <p:nvPr/>
        </p:nvSpPr>
        <p:spPr>
          <a:xfrm>
            <a:off x="298440" y="529560"/>
            <a:ext cx="8229240" cy="78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Spoon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3EBA21D9-183A-42D5-9865-6759C362567D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8" name="CustomShape 6"/>
          <p:cNvSpPr/>
          <p:nvPr/>
        </p:nvSpPr>
        <p:spPr>
          <a:xfrm>
            <a:off x="298440" y="1248480"/>
            <a:ext cx="864324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Pozwala wykonywać testy równolegle na wielu urządzeniach/emulatorach.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26" dur="indefinite" restart="never" nodeType="tmRoot">
          <p:childTnLst>
            <p:seq>
              <p:cTn id="127" dur="indefinite" nodeType="mainSeq">
                <p:childTnLst>
                  <p:par>
                    <p:cTn id="128" fill="hold">
                      <p:stCondLst>
                        <p:cond delay="0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TextShape 2"/>
          <p:cNvSpPr txBox="1"/>
          <p:nvPr/>
        </p:nvSpPr>
        <p:spPr>
          <a:xfrm>
            <a:off x="298440" y="529560"/>
            <a:ext cx="8229240" cy="78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Spoon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A753EDB6-C467-4369-AFD3-E6B594B3B8AA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4" name="CustomShape 6"/>
          <p:cNvSpPr/>
          <p:nvPr/>
        </p:nvSpPr>
        <p:spPr>
          <a:xfrm>
            <a:off x="298440" y="1248480"/>
            <a:ext cx="864324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Pozwala wykonywać testy równolegle na wielu urządzeniach/emulatorach.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Udostępnia wyniki w przystępnej formie.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5" name="Shape 346" descr=""/>
          <p:cNvPicPr/>
          <p:nvPr/>
        </p:nvPicPr>
        <p:blipFill>
          <a:blip r:embed="rId1"/>
          <a:stretch/>
        </p:blipFill>
        <p:spPr>
          <a:xfrm>
            <a:off x="1894320" y="2627280"/>
            <a:ext cx="3266640" cy="2118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3" dur="indefinite" restart="never" nodeType="tmRoot">
          <p:childTnLst>
            <p:seq>
              <p:cTn id="134" dur="indefinite" nodeType="mainSeq"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9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TextShape 2"/>
          <p:cNvSpPr txBox="1"/>
          <p:nvPr/>
        </p:nvSpPr>
        <p:spPr>
          <a:xfrm>
            <a:off x="298440" y="529560"/>
            <a:ext cx="8229240" cy="78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Spoon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5DC4B26F-BA85-4D2A-9ADE-DFDB208A2606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1" name="CustomShape 6"/>
          <p:cNvSpPr/>
          <p:nvPr/>
        </p:nvSpPr>
        <p:spPr>
          <a:xfrm>
            <a:off x="298440" y="1248480"/>
            <a:ext cx="864324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Pozwala wykonywać testy równolegle na wielu urządzeniach/emulatorach.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Udostępnia wyniki w przystępnej formie.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W wygodny sposób umożliwia pobieranie screenshotów z wykonywanych testów.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2" name="Shape 359" descr=""/>
          <p:cNvPicPr/>
          <p:nvPr/>
        </p:nvPicPr>
        <p:blipFill>
          <a:blip r:embed="rId1"/>
          <a:stretch/>
        </p:blipFill>
        <p:spPr>
          <a:xfrm>
            <a:off x="1894320" y="2627280"/>
            <a:ext cx="3266640" cy="2118960"/>
          </a:xfrm>
          <a:prstGeom prst="rect">
            <a:avLst/>
          </a:prstGeom>
          <a:ln>
            <a:noFill/>
          </a:ln>
        </p:spPr>
      </p:pic>
      <p:pic>
        <p:nvPicPr>
          <p:cNvPr id="223" name="Shape 360" descr=""/>
          <p:cNvPicPr/>
          <p:nvPr/>
        </p:nvPicPr>
        <p:blipFill>
          <a:blip r:embed="rId2"/>
          <a:stretch/>
        </p:blipFill>
        <p:spPr>
          <a:xfrm>
            <a:off x="5447160" y="2627280"/>
            <a:ext cx="3363480" cy="2266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0" dur="indefinite" restart="never" nodeType="tmRoot">
          <p:childTnLst>
            <p:seq>
              <p:cTn id="141" dur="indefinite" nodeType="mainSeq">
                <p:childTnLst>
                  <p:par>
                    <p:cTn id="142" fill="hold">
                      <p:stCondLst>
                        <p:cond delay="0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6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TextShape 2"/>
          <p:cNvSpPr txBox="1"/>
          <p:nvPr/>
        </p:nvSpPr>
        <p:spPr>
          <a:xfrm>
            <a:off x="292320" y="504360"/>
            <a:ext cx="8229240" cy="78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Napiszcie do nas!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6EC13B6F-0343-40D1-B3C3-098E9F7498E5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9" name="CustomShape 6"/>
          <p:cNvSpPr/>
          <p:nvPr/>
        </p:nvSpPr>
        <p:spPr>
          <a:xfrm>
            <a:off x="5810040" y="2868480"/>
            <a:ext cx="3447720" cy="133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Michał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mgorski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@future-processing.com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0" name="Shape 373" descr=""/>
          <p:cNvPicPr/>
          <p:nvPr/>
        </p:nvPicPr>
        <p:blipFill>
          <a:blip r:embed=""/>
          <a:stretch/>
        </p:blipFill>
        <p:spPr>
          <a:xfrm>
            <a:off x="3095640" y="1467360"/>
            <a:ext cx="1331640" cy="1331640"/>
          </a:xfrm>
          <a:prstGeom prst="rect">
            <a:avLst/>
          </a:prstGeom>
          <a:ln>
            <a:noFill/>
          </a:ln>
        </p:spPr>
      </p:pic>
      <p:pic>
        <p:nvPicPr>
          <p:cNvPr id="231" name="Shape 374" descr=""/>
          <p:cNvPicPr/>
          <p:nvPr/>
        </p:nvPicPr>
        <p:blipFill>
          <a:blip r:embed="rId1"/>
          <a:stretch/>
        </p:blipFill>
        <p:spPr>
          <a:xfrm>
            <a:off x="4487400" y="2868480"/>
            <a:ext cx="1331640" cy="1331640"/>
          </a:xfrm>
          <a:prstGeom prst="rect">
            <a:avLst/>
          </a:prstGeom>
          <a:ln>
            <a:noFill/>
          </a:ln>
        </p:spPr>
      </p:pic>
      <p:pic>
        <p:nvPicPr>
          <p:cNvPr id="232" name="Shape 375" descr=""/>
          <p:cNvPicPr/>
          <p:nvPr/>
        </p:nvPicPr>
        <p:blipFill>
          <a:blip r:embed="rId2"/>
          <a:stretch/>
        </p:blipFill>
        <p:spPr>
          <a:xfrm>
            <a:off x="4487400" y="1467360"/>
            <a:ext cx="1331640" cy="1331640"/>
          </a:xfrm>
          <a:prstGeom prst="rect">
            <a:avLst/>
          </a:prstGeom>
          <a:ln>
            <a:noFill/>
          </a:ln>
        </p:spPr>
      </p:pic>
      <p:pic>
        <p:nvPicPr>
          <p:cNvPr id="233" name="Shape 376" descr=""/>
          <p:cNvPicPr/>
          <p:nvPr/>
        </p:nvPicPr>
        <p:blipFill>
          <a:blip r:embed="rId3"/>
          <a:stretch/>
        </p:blipFill>
        <p:spPr>
          <a:xfrm>
            <a:off x="3095640" y="2868480"/>
            <a:ext cx="1331640" cy="1331640"/>
          </a:xfrm>
          <a:prstGeom prst="rect">
            <a:avLst/>
          </a:prstGeom>
          <a:ln>
            <a:noFill/>
          </a:ln>
        </p:spPr>
      </p:pic>
      <p:sp>
        <p:nvSpPr>
          <p:cNvPr id="234" name="CustomShape 7"/>
          <p:cNvSpPr/>
          <p:nvPr/>
        </p:nvSpPr>
        <p:spPr>
          <a:xfrm>
            <a:off x="-114480" y="2868480"/>
            <a:ext cx="3209760" cy="133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r">
              <a:lnSpc>
                <a:spcPct val="115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Mateusz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15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mateusz.bos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@infullmobile.com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boosiu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8"/>
          <p:cNvSpPr/>
          <p:nvPr/>
        </p:nvSpPr>
        <p:spPr>
          <a:xfrm>
            <a:off x="-114480" y="1467360"/>
            <a:ext cx="3209760" cy="133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r">
              <a:lnSpc>
                <a:spcPct val="115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Janina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15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jadamiec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@future-processing.com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CustomShape 9"/>
          <p:cNvSpPr/>
          <p:nvPr/>
        </p:nvSpPr>
        <p:spPr>
          <a:xfrm>
            <a:off x="5842440" y="1467360"/>
            <a:ext cx="3415320" cy="133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Piotr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pszczesny2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@future-processing.com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7" name="Shape 380" descr=""/>
          <p:cNvPicPr/>
          <p:nvPr/>
        </p:nvPicPr>
        <p:blipFill>
          <a:blip r:embed="rId4"/>
          <a:stretch/>
        </p:blipFill>
        <p:spPr>
          <a:xfrm>
            <a:off x="2161440" y="3756240"/>
            <a:ext cx="293400" cy="293400"/>
          </a:xfrm>
          <a:prstGeom prst="rect">
            <a:avLst/>
          </a:prstGeom>
          <a:ln>
            <a:noFill/>
          </a:ln>
        </p:spPr>
      </p:pic>
      <p:pic>
        <p:nvPicPr>
          <p:cNvPr id="238" name="Shape 381" descr=""/>
          <p:cNvPicPr/>
          <p:nvPr/>
        </p:nvPicPr>
        <p:blipFill>
          <a:blip r:embed="rId5"/>
          <a:stretch/>
        </p:blipFill>
        <p:spPr>
          <a:xfrm>
            <a:off x="2129760" y="2365200"/>
            <a:ext cx="293400" cy="293400"/>
          </a:xfrm>
          <a:prstGeom prst="rect">
            <a:avLst/>
          </a:prstGeom>
          <a:ln>
            <a:noFill/>
          </a:ln>
        </p:spPr>
      </p:pic>
      <p:pic>
        <p:nvPicPr>
          <p:cNvPr id="239" name="Shape 382" descr=""/>
          <p:cNvPicPr/>
          <p:nvPr/>
        </p:nvPicPr>
        <p:blipFill>
          <a:blip r:embed="rId6"/>
          <a:stretch/>
        </p:blipFill>
        <p:spPr>
          <a:xfrm>
            <a:off x="5955120" y="2443680"/>
            <a:ext cx="293400" cy="293400"/>
          </a:xfrm>
          <a:prstGeom prst="rect">
            <a:avLst/>
          </a:prstGeom>
          <a:ln>
            <a:noFill/>
          </a:ln>
        </p:spPr>
      </p:pic>
      <p:pic>
        <p:nvPicPr>
          <p:cNvPr id="240" name="Shape 383" descr=""/>
          <p:cNvPicPr/>
          <p:nvPr/>
        </p:nvPicPr>
        <p:blipFill>
          <a:blip r:embed="rId7"/>
          <a:stretch/>
        </p:blipFill>
        <p:spPr>
          <a:xfrm>
            <a:off x="5900400" y="3817080"/>
            <a:ext cx="293400" cy="293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7" dur="indefinite" restart="never" nodeType="tmRoot">
          <p:childTnLst>
            <p:seq>
              <p:cTn id="148" dur="indefinite" nodeType="mainSeq">
                <p:childTnLst>
                  <p:par>
                    <p:cTn id="149" fill="hold">
                      <p:stCondLst>
                        <p:cond delay="0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3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3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TextShape 4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51B65059-9387-4418-BB1B-DBC064ED194D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45" name="TextShape 5"/>
          <p:cNvSpPr txBox="1"/>
          <p:nvPr/>
        </p:nvSpPr>
        <p:spPr>
          <a:xfrm>
            <a:off x="405720" y="1280160"/>
            <a:ext cx="8369280" cy="3314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15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Kod aplikacji, testów oraz materiały są dostępne na GitHubie: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3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  <a:hlinkClick r:id="rId1"/>
              </a:rPr>
              <a:t>http://bit.ly/28QRInW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486400" indent="-69480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 jak Igiełeczka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
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         ;)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6"/>
          <p:cNvSpPr/>
          <p:nvPr/>
        </p:nvSpPr>
        <p:spPr>
          <a:xfrm rot="10800000">
            <a:off x="7143840" y="3323160"/>
            <a:ext cx="820080" cy="815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54" dur="indefinite" restart="never" nodeType="tmRoot">
          <p:childTnLst>
            <p:seq>
              <p:cTn id="15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Shape 400" descr=""/>
          <p:cNvPicPr/>
          <p:nvPr/>
        </p:nvPicPr>
        <p:blipFill>
          <a:blip r:embed="rId1"/>
          <a:stretch/>
        </p:blipFill>
        <p:spPr>
          <a:xfrm>
            <a:off x="0" y="0"/>
            <a:ext cx="9159120" cy="5151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6" dur="indefinite" restart="never" nodeType="tmRoot">
          <p:childTnLst>
            <p:seq>
              <p:cTn id="157" dur="indefinite" nodeType="mainSeq">
                <p:childTnLst>
                  <p:par>
                    <p:cTn id="158" fill="hold">
                      <p:stCondLst>
                        <p:cond delay="0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2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298440" y="529560"/>
            <a:ext cx="8229240" cy="78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Cel warsztatu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51713E7D-C8CA-401A-8373-A373C6BBA71F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9" name="CustomShape 6"/>
          <p:cNvSpPr/>
          <p:nvPr/>
        </p:nvSpPr>
        <p:spPr>
          <a:xfrm>
            <a:off x="473040" y="2509920"/>
            <a:ext cx="844380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Pokazanie narzędzi i praktyk do testowania aplikacji mobilnych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8" dur="indefinite" restart="never" nodeType="tmRoot">
          <p:childTnLst>
            <p:seq>
              <p:cTn id="19" dur="indefinite" nodeType="mainSeq"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298440" y="529560"/>
            <a:ext cx="8229240" cy="939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Aplikacja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E34A91E5-5D13-4E68-AD83-7376D0DD3D32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15" name="Shape 137" descr=""/>
          <p:cNvPicPr/>
          <p:nvPr/>
        </p:nvPicPr>
        <p:blipFill>
          <a:blip r:embed="rId1"/>
          <a:stretch/>
        </p:blipFill>
        <p:spPr>
          <a:xfrm>
            <a:off x="2386080" y="447120"/>
            <a:ext cx="2707560" cy="4361760"/>
          </a:xfrm>
          <a:prstGeom prst="rect">
            <a:avLst/>
          </a:prstGeom>
          <a:ln>
            <a:noFill/>
          </a:ln>
        </p:spPr>
      </p:pic>
      <p:pic>
        <p:nvPicPr>
          <p:cNvPr id="116" name="Shape 138" descr=""/>
          <p:cNvPicPr/>
          <p:nvPr/>
        </p:nvPicPr>
        <p:blipFill>
          <a:blip r:embed="rId2"/>
          <a:stretch/>
        </p:blipFill>
        <p:spPr>
          <a:xfrm>
            <a:off x="5434200" y="447120"/>
            <a:ext cx="2707560" cy="4361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298440" y="529560"/>
            <a:ext cx="8229240" cy="78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Calabash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31A63F03-7A9B-417C-833C-22C3CB119D2F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2" name="CustomShape 6"/>
          <p:cNvSpPr/>
          <p:nvPr/>
        </p:nvSpPr>
        <p:spPr>
          <a:xfrm>
            <a:off x="298440" y="1248480"/>
            <a:ext cx="864324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Pozwala pisać automatyczne testy akceptacyjne UI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2" dur="indefinite" restart="never" nodeType="tmRoot">
          <p:childTnLst>
            <p:seq>
              <p:cTn id="33" dur="indefinite" nodeType="mainSeq"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298440" y="529560"/>
            <a:ext cx="8229240" cy="78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Calabash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99FB5268-5373-4A39-8293-D530313AEC0C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8" name="CustomShape 6"/>
          <p:cNvSpPr/>
          <p:nvPr/>
        </p:nvSpPr>
        <p:spPr>
          <a:xfrm>
            <a:off x="298440" y="1248480"/>
            <a:ext cx="864324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Pozwala pisać automatyczne testy akceptacyjne UI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Umożliwia automatyczne interakcje UI w aplikacji tj. naciskanie przycisków, wprowadzanie tekstu, sprawdzanie poprawności odpowiedzi itp.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298440" y="529560"/>
            <a:ext cx="8229240" cy="78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Calabash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CFA8D772-85C3-422C-9D2F-3BA10602BCFA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4" name="CustomShape 6"/>
          <p:cNvSpPr/>
          <p:nvPr/>
        </p:nvSpPr>
        <p:spPr>
          <a:xfrm>
            <a:off x="298440" y="1248480"/>
            <a:ext cx="864324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Pozwala pisać automatyczne testy akceptacyjne UI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Umożliwia automatyczne interakcje UI w aplikacji tj. naciskanie przycisków, wprowadzanie tekstu, sprawdzanie poprawności odpowiedzi itp.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Środowisko: Testy projektowane są w jezyku Gherkin, łaczone z kodem Ruby i uruchamiane w kontekście frameworka Cucumber.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6" dur="indefinite" restart="never" nodeType="tmRoot">
          <p:childTnLst>
            <p:seq>
              <p:cTn id="47" dur="indefinite" nodeType="mainSeq"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298440" y="529560"/>
            <a:ext cx="8229240" cy="781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Calabash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FE28E509-EC5A-46D9-B518-C2BF3D91D7D0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0" name="CustomShape 6"/>
          <p:cNvSpPr/>
          <p:nvPr/>
        </p:nvSpPr>
        <p:spPr>
          <a:xfrm>
            <a:off x="298440" y="1248480"/>
            <a:ext cx="864324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Pozwala pisać automatyczne testy akceptacyjne UI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Umożliwia automatyczne interakcje UI w aplikacji tj. naciskanie przycisków, wprowadzanie tekstu, sprawdzanie poprawności odpowiedzi itp.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Środowisko: Testy projektowane są w jezyku Gherkin, łaczone z kodem Ruby i uruchamiane w kontekście frameworka Cucumber.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Verdana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Testy oparte na BDD (Behaviour Driven Development)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dur="indefinite" nodeType="mainSeq"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6248880" y="126000"/>
            <a:ext cx="2838960" cy="24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Jak testować aplikacje mobilne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298440" y="529560"/>
            <a:ext cx="8229240" cy="939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JUnit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3"/>
          <p:cNvSpPr/>
          <p:nvPr/>
        </p:nvSpPr>
        <p:spPr>
          <a:xfrm>
            <a:off x="9248040" y="6544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4"/>
          <p:cNvSpPr/>
          <p:nvPr/>
        </p:nvSpPr>
        <p:spPr>
          <a:xfrm>
            <a:off x="6248880" y="126000"/>
            <a:ext cx="360" cy="24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TextShape 5"/>
          <p:cNvSpPr txBox="1"/>
          <p:nvPr/>
        </p:nvSpPr>
        <p:spPr>
          <a:xfrm>
            <a:off x="0" y="4808160"/>
            <a:ext cx="9143640" cy="273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fld id="{B417A361-6F97-4699-A866-456C4B009B3D}" type="slidenum">
              <a:rPr b="0" lang="en-US" sz="1200" spc="-1" strike="noStrike">
                <a:solidFill>
                  <a:srgbClr val="888888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6" name="TextShape 6"/>
          <p:cNvSpPr txBox="1"/>
          <p:nvPr/>
        </p:nvSpPr>
        <p:spPr>
          <a:xfrm>
            <a:off x="405720" y="1280160"/>
            <a:ext cx="8369280" cy="3314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@RunWith - pozwala ustawić runner dla klasy testowej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@Before - oznaczenie metody wywoływanej przed każdym testem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@After - oznaczenie metody wywoływanej po każdym teście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@Rule -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w Espresso jest odpowiedzialne za obsługę cyklu życia Activity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000000"/>
              </a:buClr>
              <a:buFont typeface="Verdana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@Test - oznaczenie metody testowej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0" dur="indefinite" restart="never" nodeType="tmRoot">
          <p:childTnLst>
            <p:seq>
              <p:cTn id="61" dur="indefinite" nodeType="mainSeq">
                <p:childTnLst>
                  <p:par>
                    <p:cTn id="62" fill="hold">
                      <p:stCondLst>
                        <p:cond delay="0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LibreOffice/5.1.4.2$Linux_X86_64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2016-07-07T12:11:50Z</dcterms:modified>
  <cp:revision>1</cp:revision>
  <dc:subject/>
  <dc:title/>
</cp:coreProperties>
</file>